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17"/>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72" r:id="rId15"/>
    <p:sldId id="271" r:id="rId16"/>
  </p:sldIdLst>
  <p:sldSz cx="9144000" cy="6858000" type="screen4x3"/>
  <p:notesSz cx="6797675" cy="987425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440"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371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50443" y="0"/>
            <a:ext cx="2945659" cy="493713"/>
          </a:xfrm>
          <a:prstGeom prst="rect">
            <a:avLst/>
          </a:prstGeom>
        </p:spPr>
        <p:txBody>
          <a:bodyPr vert="horz" lIns="91440" tIns="45720" rIns="91440" bIns="45720" rtlCol="0"/>
          <a:lstStyle>
            <a:lvl1pPr algn="r">
              <a:defRPr sz="1200"/>
            </a:lvl1pPr>
          </a:lstStyle>
          <a:p>
            <a:fld id="{B633C731-4893-4322-AD87-91DA454C2B0C}" type="datetimeFigureOut">
              <a:rPr lang="en-US" smtClean="0"/>
              <a:t>6/17/2013</a:t>
            </a:fld>
            <a:endParaRPr lang="en-US"/>
          </a:p>
        </p:txBody>
      </p:sp>
      <p:sp>
        <p:nvSpPr>
          <p:cNvPr id="4" name="Footer Placeholder 3"/>
          <p:cNvSpPr>
            <a:spLocks noGrp="1"/>
          </p:cNvSpPr>
          <p:nvPr>
            <p:ph type="ftr" sz="quarter" idx="2"/>
          </p:nvPr>
        </p:nvSpPr>
        <p:spPr>
          <a:xfrm>
            <a:off x="0" y="9378824"/>
            <a:ext cx="2945659" cy="493713"/>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50443" y="9378824"/>
            <a:ext cx="2945659" cy="493713"/>
          </a:xfrm>
          <a:prstGeom prst="rect">
            <a:avLst/>
          </a:prstGeom>
        </p:spPr>
        <p:txBody>
          <a:bodyPr vert="horz" lIns="91440" tIns="45720" rIns="91440" bIns="45720" rtlCol="0" anchor="b"/>
          <a:lstStyle>
            <a:lvl1pPr algn="r">
              <a:defRPr sz="1200"/>
            </a:lvl1pPr>
          </a:lstStyle>
          <a:p>
            <a:fld id="{6DD518DD-29BE-41C6-9812-23FFFF38D68F}" type="slidenum">
              <a:rPr lang="en-US" smtClean="0"/>
              <a:t>‹#›</a:t>
            </a:fld>
            <a:endParaRPr lang="en-US"/>
          </a:p>
        </p:txBody>
      </p:sp>
    </p:spTree>
    <p:extLst>
      <p:ext uri="{BB962C8B-B14F-4D97-AF65-F5344CB8AC3E}">
        <p14:creationId xmlns:p14="http://schemas.microsoft.com/office/powerpoint/2010/main" val="2023968504"/>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A6EB111C-560C-4E62-B8F3-B78D855CD759}" type="datetimeFigureOut">
              <a:rPr lang="en-AU" smtClean="0"/>
              <a:pPr/>
              <a:t>17/06/2013</a:t>
            </a:fld>
            <a:endParaRPr lang="en-AU"/>
          </a:p>
        </p:txBody>
      </p:sp>
      <p:sp>
        <p:nvSpPr>
          <p:cNvPr id="17" name="Footer Placeholder 16"/>
          <p:cNvSpPr>
            <a:spLocks noGrp="1"/>
          </p:cNvSpPr>
          <p:nvPr>
            <p:ph type="ftr" sz="quarter" idx="11"/>
          </p:nvPr>
        </p:nvSpPr>
        <p:spPr/>
        <p:txBody>
          <a:bodyPr/>
          <a:lstStyle/>
          <a:p>
            <a:endParaRPr lang="en-AU"/>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AD9CE9EE-8CC3-48E1-ADD1-3D0BD3BDDF78}" type="slidenum">
              <a:rPr lang="en-AU" smtClean="0"/>
              <a:pPr/>
              <a:t>‹#›</a:t>
            </a:fld>
            <a:endParaRPr lang="en-AU"/>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6EB111C-560C-4E62-B8F3-B78D855CD759}" type="datetimeFigureOut">
              <a:rPr lang="en-AU" smtClean="0"/>
              <a:pPr/>
              <a:t>17/06/2013</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AD9CE9EE-8CC3-48E1-ADD1-3D0BD3BDDF78}" type="slidenum">
              <a:rPr lang="en-AU" smtClean="0"/>
              <a:pPr/>
              <a:t>‹#›</a:t>
            </a:fld>
            <a:endParaRPr lang="en-A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6EB111C-560C-4E62-B8F3-B78D855CD759}" type="datetimeFigureOut">
              <a:rPr lang="en-AU" smtClean="0"/>
              <a:pPr/>
              <a:t>17/06/2013</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AD9CE9EE-8CC3-48E1-ADD1-3D0BD3BDDF78}" type="slidenum">
              <a:rPr lang="en-AU" smtClean="0"/>
              <a:pPr/>
              <a:t>‹#›</a:t>
            </a:fld>
            <a:endParaRPr lang="en-A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A6EB111C-560C-4E62-B8F3-B78D855CD759}" type="datetimeFigureOut">
              <a:rPr lang="en-AU" smtClean="0"/>
              <a:pPr/>
              <a:t>17/06/2013</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AD9CE9EE-8CC3-48E1-ADD1-3D0BD3BDDF78}" type="slidenum">
              <a:rPr lang="en-AU" smtClean="0"/>
              <a:pPr/>
              <a:t>‹#›</a:t>
            </a:fld>
            <a:endParaRPr lang="en-AU"/>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A6EB111C-560C-4E62-B8F3-B78D855CD759}" type="datetimeFigureOut">
              <a:rPr lang="en-AU" smtClean="0"/>
              <a:pPr/>
              <a:t>17/06/2013</a:t>
            </a:fld>
            <a:endParaRPr lang="en-AU"/>
          </a:p>
        </p:txBody>
      </p:sp>
      <p:sp>
        <p:nvSpPr>
          <p:cNvPr id="5" name="Footer Placeholder 4"/>
          <p:cNvSpPr>
            <a:spLocks noGrp="1"/>
          </p:cNvSpPr>
          <p:nvPr>
            <p:ph type="ftr" sz="quarter" idx="11"/>
          </p:nvPr>
        </p:nvSpPr>
        <p:spPr>
          <a:xfrm>
            <a:off x="800100" y="6172200"/>
            <a:ext cx="4000500" cy="457200"/>
          </a:xfrm>
        </p:spPr>
        <p:txBody>
          <a:bodyPr/>
          <a:lstStyle/>
          <a:p>
            <a:endParaRPr lang="en-AU"/>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AD9CE9EE-8CC3-48E1-ADD1-3D0BD3BDDF78}" type="slidenum">
              <a:rPr lang="en-AU" smtClean="0"/>
              <a:pPr/>
              <a:t>‹#›</a:t>
            </a:fld>
            <a:endParaRPr lang="en-AU"/>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A6EB111C-560C-4E62-B8F3-B78D855CD759}" type="datetimeFigureOut">
              <a:rPr lang="en-AU" smtClean="0"/>
              <a:pPr/>
              <a:t>17/06/2013</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AD9CE9EE-8CC3-48E1-ADD1-3D0BD3BDDF78}" type="slidenum">
              <a:rPr lang="en-AU" smtClean="0"/>
              <a:pPr/>
              <a:t>‹#›</a:t>
            </a:fld>
            <a:endParaRPr lang="en-AU"/>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A6EB111C-560C-4E62-B8F3-B78D855CD759}" type="datetimeFigureOut">
              <a:rPr lang="en-AU" smtClean="0"/>
              <a:pPr/>
              <a:t>17/06/2013</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AD9CE9EE-8CC3-48E1-ADD1-3D0BD3BDDF78}" type="slidenum">
              <a:rPr lang="en-AU" smtClean="0"/>
              <a:pPr/>
              <a:t>‹#›</a:t>
            </a:fld>
            <a:endParaRPr lang="en-AU"/>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A6EB111C-560C-4E62-B8F3-B78D855CD759}" type="datetimeFigureOut">
              <a:rPr lang="en-AU" smtClean="0"/>
              <a:pPr/>
              <a:t>17/06/2013</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AD9CE9EE-8CC3-48E1-ADD1-3D0BD3BDDF78}" type="slidenum">
              <a:rPr lang="en-AU" smtClean="0"/>
              <a:pPr/>
              <a:t>‹#›</a:t>
            </a:fld>
            <a:endParaRPr lang="en-A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6EB111C-560C-4E62-B8F3-B78D855CD759}" type="datetimeFigureOut">
              <a:rPr lang="en-AU" smtClean="0"/>
              <a:pPr/>
              <a:t>17/06/2013</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AD9CE9EE-8CC3-48E1-ADD1-3D0BD3BDDF78}" type="slidenum">
              <a:rPr lang="en-AU" smtClean="0"/>
              <a:pPr/>
              <a:t>‹#›</a:t>
            </a:fld>
            <a:endParaRPr lang="en-A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A6EB111C-560C-4E62-B8F3-B78D855CD759}" type="datetimeFigureOut">
              <a:rPr lang="en-AU" smtClean="0"/>
              <a:pPr/>
              <a:t>17/06/2013</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AD9CE9EE-8CC3-48E1-ADD1-3D0BD3BDDF78}" type="slidenum">
              <a:rPr lang="en-AU" smtClean="0"/>
              <a:pPr/>
              <a:t>‹#›</a:t>
            </a:fld>
            <a:endParaRPr lang="en-AU"/>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A6EB111C-560C-4E62-B8F3-B78D855CD759}" type="datetimeFigureOut">
              <a:rPr lang="en-AU" smtClean="0"/>
              <a:pPr/>
              <a:t>17/06/2013</a:t>
            </a:fld>
            <a:endParaRPr lang="en-AU"/>
          </a:p>
        </p:txBody>
      </p:sp>
      <p:sp>
        <p:nvSpPr>
          <p:cNvPr id="6" name="Footer Placeholder 5"/>
          <p:cNvSpPr>
            <a:spLocks noGrp="1"/>
          </p:cNvSpPr>
          <p:nvPr>
            <p:ph type="ftr" sz="quarter" idx="11"/>
          </p:nvPr>
        </p:nvSpPr>
        <p:spPr>
          <a:xfrm>
            <a:off x="914400" y="6172200"/>
            <a:ext cx="3886200" cy="457200"/>
          </a:xfrm>
        </p:spPr>
        <p:txBody>
          <a:bodyPr/>
          <a:lstStyle/>
          <a:p>
            <a:endParaRPr lang="en-AU"/>
          </a:p>
        </p:txBody>
      </p:sp>
      <p:sp>
        <p:nvSpPr>
          <p:cNvPr id="7" name="Slide Number Placeholder 6"/>
          <p:cNvSpPr>
            <a:spLocks noGrp="1"/>
          </p:cNvSpPr>
          <p:nvPr>
            <p:ph type="sldNum" sz="quarter" idx="12"/>
          </p:nvPr>
        </p:nvSpPr>
        <p:spPr>
          <a:xfrm>
            <a:off x="146304" y="6208776"/>
            <a:ext cx="457200" cy="457200"/>
          </a:xfrm>
        </p:spPr>
        <p:txBody>
          <a:bodyPr/>
          <a:lstStyle/>
          <a:p>
            <a:fld id="{AD9CE9EE-8CC3-48E1-ADD1-3D0BD3BDDF78}" type="slidenum">
              <a:rPr lang="en-AU" smtClean="0"/>
              <a:pPr/>
              <a:t>‹#›</a:t>
            </a:fld>
            <a:endParaRPr lang="en-AU"/>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A6EB111C-560C-4E62-B8F3-B78D855CD759}" type="datetimeFigureOut">
              <a:rPr lang="en-AU" smtClean="0"/>
              <a:pPr/>
              <a:t>17/06/2013</a:t>
            </a:fld>
            <a:endParaRPr lang="en-AU"/>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AU"/>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AD9CE9EE-8CC3-48E1-ADD1-3D0BD3BDDF78}" type="slidenum">
              <a:rPr lang="en-AU" smtClean="0"/>
              <a:pPr/>
              <a:t>‹#›</a:t>
            </a:fld>
            <a:endParaRPr lang="en-AU"/>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endParaRPr lang="en-AU"/>
          </a:p>
        </p:txBody>
      </p:sp>
      <p:sp>
        <p:nvSpPr>
          <p:cNvPr id="2" name="Title 1"/>
          <p:cNvSpPr>
            <a:spLocks noGrp="1"/>
          </p:cNvSpPr>
          <p:nvPr>
            <p:ph type="ctrTitle"/>
          </p:nvPr>
        </p:nvSpPr>
        <p:spPr/>
        <p:txBody>
          <a:bodyPr/>
          <a:lstStyle/>
          <a:p>
            <a:pPr algn="l"/>
            <a:r>
              <a:rPr lang="en-AU" sz="4400" b="1" dirty="0" smtClean="0"/>
              <a:t>Law making through the courts:</a:t>
            </a:r>
            <a:r>
              <a:rPr lang="en-AU" dirty="0" smtClean="0"/>
              <a:t/>
            </a:r>
            <a:br>
              <a:rPr lang="en-AU" dirty="0" smtClean="0"/>
            </a:br>
            <a:r>
              <a:rPr lang="en-AU" dirty="0" smtClean="0"/>
              <a:t>precedent</a:t>
            </a:r>
            <a:endParaRPr lang="en-AU"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sz="4400" b="1" dirty="0" smtClean="0">
                <a:solidFill>
                  <a:schemeClr val="tx1"/>
                </a:solidFill>
              </a:rPr>
              <a:t>Snail in the bottle</a:t>
            </a:r>
            <a:endParaRPr lang="en-AU" sz="4400" b="1" dirty="0">
              <a:solidFill>
                <a:schemeClr val="tx1"/>
              </a:solidFill>
            </a:endParaRPr>
          </a:p>
        </p:txBody>
      </p:sp>
      <p:sp>
        <p:nvSpPr>
          <p:cNvPr id="3" name="Content Placeholder 2"/>
          <p:cNvSpPr>
            <a:spLocks noGrp="1"/>
          </p:cNvSpPr>
          <p:nvPr>
            <p:ph sz="quarter" idx="1"/>
          </p:nvPr>
        </p:nvSpPr>
        <p:spPr/>
        <p:txBody>
          <a:bodyPr>
            <a:normAutofit/>
          </a:bodyPr>
          <a:lstStyle/>
          <a:p>
            <a:r>
              <a:rPr lang="en-AU" sz="3500" dirty="0" smtClean="0"/>
              <a:t>The judge’s ratio </a:t>
            </a:r>
            <a:r>
              <a:rPr lang="en-AU" sz="3500" dirty="0" err="1" smtClean="0"/>
              <a:t>decidendi</a:t>
            </a:r>
            <a:r>
              <a:rPr lang="en-AU" sz="3500" dirty="0" smtClean="0"/>
              <a:t> was...</a:t>
            </a:r>
          </a:p>
          <a:p>
            <a:pPr>
              <a:buNone/>
            </a:pPr>
            <a:endParaRPr lang="en-AU" sz="3500" dirty="0" smtClean="0"/>
          </a:p>
          <a:p>
            <a:pPr>
              <a:buNone/>
            </a:pPr>
            <a:r>
              <a:rPr lang="en-AU" sz="3500" i="1" dirty="0" smtClean="0"/>
              <a:t>“where the manufacturer sells a product which will reach the ultimate consumer...the manufacturer owes a </a:t>
            </a:r>
            <a:r>
              <a:rPr lang="en-AU" sz="3500" b="1" i="1" dirty="0" smtClean="0"/>
              <a:t>duty of care</a:t>
            </a:r>
            <a:r>
              <a:rPr lang="en-AU" sz="3500" i="1" dirty="0" smtClean="0"/>
              <a:t> to avoid acts or omissions which you can reasonably foresee”</a:t>
            </a:r>
            <a:endParaRPr lang="en-AU" sz="3500" i="1" dirty="0"/>
          </a:p>
        </p:txBody>
      </p:sp>
      <p:pic>
        <p:nvPicPr>
          <p:cNvPr id="4" name="Picture 3" descr="images.jpg"/>
          <p:cNvPicPr>
            <a:picLocks noChangeAspect="1"/>
          </p:cNvPicPr>
          <p:nvPr/>
        </p:nvPicPr>
        <p:blipFill>
          <a:blip r:embed="rId2" cstate="print"/>
          <a:stretch>
            <a:fillRect/>
          </a:stretch>
        </p:blipFill>
        <p:spPr>
          <a:xfrm>
            <a:off x="6228184" y="4365104"/>
            <a:ext cx="2143125" cy="2143125"/>
          </a:xfrm>
          <a:prstGeom prst="rect">
            <a:avLst/>
          </a:prstGeom>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sz="4400" b="1" dirty="0" smtClean="0">
                <a:solidFill>
                  <a:schemeClr val="tx1"/>
                </a:solidFill>
              </a:rPr>
              <a:t>Itchy underpants</a:t>
            </a:r>
            <a:endParaRPr lang="en-AU" sz="4400" b="1" dirty="0">
              <a:solidFill>
                <a:schemeClr val="tx1"/>
              </a:solidFill>
            </a:endParaRPr>
          </a:p>
        </p:txBody>
      </p:sp>
      <p:sp>
        <p:nvSpPr>
          <p:cNvPr id="3" name="Content Placeholder 2"/>
          <p:cNvSpPr>
            <a:spLocks noGrp="1"/>
          </p:cNvSpPr>
          <p:nvPr>
            <p:ph sz="quarter" idx="1"/>
          </p:nvPr>
        </p:nvSpPr>
        <p:spPr>
          <a:xfrm>
            <a:off x="827584" y="1772816"/>
            <a:ext cx="7772400" cy="4572000"/>
          </a:xfrm>
        </p:spPr>
        <p:txBody>
          <a:bodyPr>
            <a:normAutofit fontScale="92500" lnSpcReduction="20000"/>
          </a:bodyPr>
          <a:lstStyle/>
          <a:p>
            <a:r>
              <a:rPr lang="en-AU" sz="3500" dirty="0" smtClean="0"/>
              <a:t>In 1936 Grant was affected by severe dermatitis from wearing a pair of underpants he purchased</a:t>
            </a:r>
          </a:p>
          <a:p>
            <a:pPr>
              <a:buNone/>
            </a:pPr>
            <a:endParaRPr lang="en-AU" sz="3500" dirty="0" smtClean="0"/>
          </a:p>
          <a:p>
            <a:r>
              <a:rPr lang="en-AU" sz="3500" dirty="0" smtClean="0"/>
              <a:t>The manufacturer had left a chemical, sulphite, in the material which should have been washed out.</a:t>
            </a:r>
          </a:p>
          <a:p>
            <a:endParaRPr lang="en-AU" sz="3500" dirty="0" smtClean="0"/>
          </a:p>
          <a:p>
            <a:r>
              <a:rPr lang="en-AU" sz="3500" dirty="0" smtClean="0"/>
              <a:t>At this time a ‘buyer beware’ principle applied, which stated that it was the purchaser’s responsibility to inspect all goods before buying them.</a:t>
            </a:r>
            <a:endParaRPr lang="en-AU" sz="3500" dirty="0"/>
          </a:p>
        </p:txBody>
      </p:sp>
      <p:pic>
        <p:nvPicPr>
          <p:cNvPr id="4" name="Picture 3" descr="imagesCA44FWX1.jpg"/>
          <p:cNvPicPr>
            <a:picLocks noChangeAspect="1"/>
          </p:cNvPicPr>
          <p:nvPr/>
        </p:nvPicPr>
        <p:blipFill>
          <a:blip r:embed="rId2" cstate="print"/>
          <a:stretch>
            <a:fillRect/>
          </a:stretch>
        </p:blipFill>
        <p:spPr>
          <a:xfrm>
            <a:off x="6660232" y="188640"/>
            <a:ext cx="2006352" cy="1410716"/>
          </a:xfrm>
          <a:prstGeom prst="rect">
            <a:avLst/>
          </a:prstGeom>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sz="4400" b="1" dirty="0" smtClean="0">
                <a:solidFill>
                  <a:schemeClr val="tx1"/>
                </a:solidFill>
              </a:rPr>
              <a:t>Itchy underpants</a:t>
            </a:r>
            <a:endParaRPr lang="en-AU" sz="4400" b="1" dirty="0">
              <a:solidFill>
                <a:schemeClr val="tx1"/>
              </a:solidFill>
            </a:endParaRPr>
          </a:p>
        </p:txBody>
      </p:sp>
      <p:sp>
        <p:nvSpPr>
          <p:cNvPr id="3" name="Content Placeholder 2"/>
          <p:cNvSpPr>
            <a:spLocks noGrp="1"/>
          </p:cNvSpPr>
          <p:nvPr>
            <p:ph sz="quarter" idx="1"/>
          </p:nvPr>
        </p:nvSpPr>
        <p:spPr/>
        <p:txBody>
          <a:bodyPr>
            <a:normAutofit/>
          </a:bodyPr>
          <a:lstStyle/>
          <a:p>
            <a:r>
              <a:rPr lang="en-AU" sz="3500" dirty="0" smtClean="0"/>
              <a:t>However, in this case the purchaser could not detect the fault even if he tried. </a:t>
            </a:r>
          </a:p>
          <a:p>
            <a:endParaRPr lang="en-AU" sz="3500" dirty="0" smtClean="0"/>
          </a:p>
          <a:p>
            <a:r>
              <a:rPr lang="en-AU" sz="3500" smtClean="0"/>
              <a:t>Like Donoghue</a:t>
            </a:r>
            <a:r>
              <a:rPr lang="en-AU" sz="3500" dirty="0" smtClean="0"/>
              <a:t>, Grant also sued the manufacturer</a:t>
            </a:r>
            <a:endParaRPr lang="en-AU" sz="3500" dirty="0"/>
          </a:p>
        </p:txBody>
      </p:sp>
      <p:pic>
        <p:nvPicPr>
          <p:cNvPr id="4" name="Picture 3" descr="imagesCA44FWX1.jpg"/>
          <p:cNvPicPr>
            <a:picLocks noChangeAspect="1"/>
          </p:cNvPicPr>
          <p:nvPr/>
        </p:nvPicPr>
        <p:blipFill>
          <a:blip r:embed="rId2" cstate="print"/>
          <a:stretch>
            <a:fillRect/>
          </a:stretch>
        </p:blipFill>
        <p:spPr>
          <a:xfrm>
            <a:off x="5796136" y="4437112"/>
            <a:ext cx="2438400" cy="1714500"/>
          </a:xfrm>
          <a:prstGeom prst="rect">
            <a:avLst/>
          </a:prstGeom>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sz="4400" b="1" dirty="0" smtClean="0">
                <a:solidFill>
                  <a:schemeClr val="tx1"/>
                </a:solidFill>
              </a:rPr>
              <a:t>Itchy underpants</a:t>
            </a:r>
            <a:endParaRPr lang="en-AU" sz="4400" b="1" dirty="0">
              <a:solidFill>
                <a:schemeClr val="tx1"/>
              </a:solidFill>
            </a:endParaRPr>
          </a:p>
        </p:txBody>
      </p:sp>
      <p:sp>
        <p:nvSpPr>
          <p:cNvPr id="3" name="Content Placeholder 2"/>
          <p:cNvSpPr>
            <a:spLocks noGrp="1"/>
          </p:cNvSpPr>
          <p:nvPr>
            <p:ph sz="quarter" idx="1"/>
          </p:nvPr>
        </p:nvSpPr>
        <p:spPr>
          <a:xfrm>
            <a:off x="323528" y="1447800"/>
            <a:ext cx="8363272" cy="4572000"/>
          </a:xfrm>
        </p:spPr>
        <p:txBody>
          <a:bodyPr>
            <a:normAutofit fontScale="85000" lnSpcReduction="20000"/>
          </a:bodyPr>
          <a:lstStyle/>
          <a:p>
            <a:r>
              <a:rPr lang="en-AU" sz="3500" dirty="0" smtClean="0"/>
              <a:t>The court followed the precedent set in the Donoghue V Stevenson case</a:t>
            </a:r>
          </a:p>
          <a:p>
            <a:pPr marL="0" indent="0">
              <a:buNone/>
            </a:pPr>
            <a:endParaRPr lang="en-AU" sz="3500" dirty="0" smtClean="0"/>
          </a:p>
          <a:p>
            <a:pPr>
              <a:buNone/>
            </a:pPr>
            <a:r>
              <a:rPr lang="en-AU" sz="3000" dirty="0" smtClean="0"/>
              <a:t>	</a:t>
            </a:r>
            <a:r>
              <a:rPr lang="en-AU" sz="3000" i="1" dirty="0" smtClean="0"/>
              <a:t>you must take reasonable care to avoid acts or omissions which you can reasonably foresee would be likely to injure your neighbour. A manufacturer of products… is under a legal duty to the ultimate purchaser to take reasonable care that the article is free from defect likely to cause injury to health</a:t>
            </a:r>
          </a:p>
          <a:p>
            <a:pPr>
              <a:buNone/>
            </a:pPr>
            <a:endParaRPr lang="en-AU" sz="3000" dirty="0" smtClean="0"/>
          </a:p>
          <a:p>
            <a:r>
              <a:rPr lang="en-AU" sz="3500" dirty="0" smtClean="0"/>
              <a:t>The law also established the ‘Neighbour principle’</a:t>
            </a:r>
          </a:p>
          <a:p>
            <a:pPr>
              <a:buNone/>
            </a:pPr>
            <a:r>
              <a:rPr lang="en-AU" sz="3200" dirty="0" smtClean="0"/>
              <a:t>	</a:t>
            </a:r>
            <a:r>
              <a:rPr lang="en-AU" sz="3200" i="1" dirty="0" smtClean="0"/>
              <a:t>In law your neighbours are people you ought to consider because it is possible for them to be affected by our acts or omissions.</a:t>
            </a:r>
          </a:p>
          <a:p>
            <a:pPr>
              <a:buNone/>
            </a:pPr>
            <a:endParaRPr lang="en-AU" sz="3200" dirty="0" smtClean="0"/>
          </a:p>
        </p:txBody>
      </p:sp>
      <p:pic>
        <p:nvPicPr>
          <p:cNvPr id="4" name="Picture 3" descr="imagesCA44FWX1.jpg"/>
          <p:cNvPicPr>
            <a:picLocks noChangeAspect="1"/>
          </p:cNvPicPr>
          <p:nvPr/>
        </p:nvPicPr>
        <p:blipFill>
          <a:blip r:embed="rId2" cstate="print"/>
          <a:stretch>
            <a:fillRect/>
          </a:stretch>
        </p:blipFill>
        <p:spPr>
          <a:xfrm>
            <a:off x="6732240" y="17738"/>
            <a:ext cx="2016224" cy="1417658"/>
          </a:xfrm>
          <a:prstGeom prst="rect">
            <a:avLst/>
          </a:prstGeom>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CASE STUDIES</a:t>
            </a:r>
            <a:endParaRPr lang="en-AU" dirty="0"/>
          </a:p>
        </p:txBody>
      </p:sp>
      <p:sp>
        <p:nvSpPr>
          <p:cNvPr id="3" name="Content Placeholder 2"/>
          <p:cNvSpPr>
            <a:spLocks noGrp="1"/>
          </p:cNvSpPr>
          <p:nvPr>
            <p:ph sz="quarter" idx="1"/>
          </p:nvPr>
        </p:nvSpPr>
        <p:spPr/>
        <p:txBody>
          <a:bodyPr/>
          <a:lstStyle/>
          <a:p>
            <a:r>
              <a:rPr lang="en-AU" dirty="0" smtClean="0"/>
              <a:t>Using the precedent established in </a:t>
            </a:r>
            <a:r>
              <a:rPr lang="en-AU" i="1" dirty="0" smtClean="0"/>
              <a:t>Grant v. Australia Knitting Mills</a:t>
            </a:r>
            <a:r>
              <a:rPr lang="en-AU" dirty="0" smtClean="0"/>
              <a:t>, what decision would you reach in each of the following cases?</a:t>
            </a:r>
          </a:p>
          <a:p>
            <a:pPr marL="0" indent="0">
              <a:buNone/>
            </a:pPr>
            <a:endParaRPr lang="en-AU" dirty="0" smtClean="0"/>
          </a:p>
          <a:p>
            <a:pPr lvl="1"/>
            <a:r>
              <a:rPr lang="en-AU" dirty="0" smtClean="0"/>
              <a:t>Is the fact situation similar?</a:t>
            </a:r>
          </a:p>
          <a:p>
            <a:pPr lvl="1"/>
            <a:r>
              <a:rPr lang="en-AU" dirty="0" smtClean="0"/>
              <a:t>If the fact situation is similar, how does the precedent apply to the facts presented? Give reasons for your decisions. </a:t>
            </a:r>
            <a:endParaRPr lang="en-AU" dirty="0"/>
          </a:p>
        </p:txBody>
      </p:sp>
    </p:spTree>
    <p:extLst>
      <p:ext uri="{BB962C8B-B14F-4D97-AF65-F5344CB8AC3E}">
        <p14:creationId xmlns:p14="http://schemas.microsoft.com/office/powerpoint/2010/main" val="127153449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539552" y="236254"/>
            <a:ext cx="8352928" cy="6624736"/>
          </a:xfrm>
        </p:spPr>
        <p:txBody>
          <a:bodyPr>
            <a:normAutofit fontScale="70000" lnSpcReduction="20000"/>
          </a:bodyPr>
          <a:lstStyle/>
          <a:p>
            <a:pPr marL="0" indent="0">
              <a:buNone/>
            </a:pPr>
            <a:r>
              <a:rPr lang="en-AU" sz="3500" b="1" dirty="0" smtClean="0"/>
              <a:t>CASE A: </a:t>
            </a:r>
            <a:r>
              <a:rPr lang="en-AU" sz="3500" dirty="0" smtClean="0"/>
              <a:t>Pete and Bill went to the football. At the football, Pete bought a meat pie for himself and also one for Bill. When Bill bit into his meat pie he found a gristly piece of meat. Upon closer inspection, he found a thumbnail in the meat. Bill is suing the maker of the meat pies.</a:t>
            </a:r>
          </a:p>
          <a:p>
            <a:pPr marL="0" indent="0">
              <a:buNone/>
            </a:pPr>
            <a:endParaRPr lang="en-AU" sz="3500" dirty="0" smtClean="0"/>
          </a:p>
          <a:p>
            <a:pPr marL="0" indent="0">
              <a:buNone/>
            </a:pPr>
            <a:r>
              <a:rPr lang="en-AU" sz="3500" b="1" dirty="0" smtClean="0"/>
              <a:t>CASE B: </a:t>
            </a:r>
            <a:r>
              <a:rPr lang="en-AU" sz="3500" dirty="0" smtClean="0"/>
              <a:t>Mary made her friend Jess a dress for her wedding. She gave the dress to </a:t>
            </a:r>
            <a:r>
              <a:rPr lang="en-AU" sz="3500" dirty="0" smtClean="0"/>
              <a:t>Jess </a:t>
            </a:r>
            <a:r>
              <a:rPr lang="en-AU" sz="3500" dirty="0" smtClean="0"/>
              <a:t>as a present. In her hurry to complete the dress, Mary forgot to tie the threads. When </a:t>
            </a:r>
            <a:r>
              <a:rPr lang="en-AU" sz="3500" dirty="0" smtClean="0"/>
              <a:t>Jess </a:t>
            </a:r>
            <a:r>
              <a:rPr lang="en-AU" sz="3500" dirty="0" smtClean="0"/>
              <a:t>wore the dress, the seams split causing great embarrassment. </a:t>
            </a:r>
            <a:r>
              <a:rPr lang="en-AU" sz="3500" dirty="0" smtClean="0"/>
              <a:t>Jess </a:t>
            </a:r>
            <a:r>
              <a:rPr lang="en-AU" sz="3500" dirty="0" smtClean="0"/>
              <a:t>is suing Mary.</a:t>
            </a:r>
          </a:p>
          <a:p>
            <a:pPr marL="0" indent="0">
              <a:buNone/>
            </a:pPr>
            <a:endParaRPr lang="en-AU" sz="3500" dirty="0" smtClean="0"/>
          </a:p>
          <a:p>
            <a:pPr marL="0" indent="0">
              <a:buNone/>
            </a:pPr>
            <a:r>
              <a:rPr lang="en-AU" sz="3500" b="1" dirty="0" smtClean="0"/>
              <a:t>CASE C: </a:t>
            </a:r>
            <a:r>
              <a:rPr lang="en-AU" sz="3500" dirty="0" smtClean="0"/>
              <a:t>George bought a bottle of hair dye from the local chemist. Printed on the label of the bottle was a warning to read the instructions carefully. However, the price tag had been placed over this part of the warning. When George purchased the dye the chemist warned him that it was very strong. George used all </a:t>
            </a:r>
            <a:r>
              <a:rPr lang="en-AU" sz="3500" smtClean="0"/>
              <a:t>the </a:t>
            </a:r>
            <a:r>
              <a:rPr lang="en-AU" sz="3500" smtClean="0"/>
              <a:t>dye </a:t>
            </a:r>
            <a:r>
              <a:rPr lang="en-AU" sz="3500" dirty="0" smtClean="0"/>
              <a:t>at one time and left it on for 10 mins longer than the instructions recommended.  The next day, George’s hair had fallen out. George has refused to go back to work until it grows back. George is suing the manufacturer of the hair dye.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z="4400" b="1" dirty="0" smtClean="0">
                <a:solidFill>
                  <a:schemeClr val="tx1"/>
                </a:solidFill>
              </a:rPr>
              <a:t>The role of the courts</a:t>
            </a:r>
            <a:endParaRPr lang="en-AU" sz="4400" b="1" dirty="0">
              <a:solidFill>
                <a:schemeClr val="tx1"/>
              </a:solidFill>
            </a:endParaRPr>
          </a:p>
        </p:txBody>
      </p:sp>
      <p:sp>
        <p:nvSpPr>
          <p:cNvPr id="3" name="Content Placeholder 2"/>
          <p:cNvSpPr>
            <a:spLocks noGrp="1"/>
          </p:cNvSpPr>
          <p:nvPr>
            <p:ph sz="quarter" idx="1"/>
          </p:nvPr>
        </p:nvSpPr>
        <p:spPr/>
        <p:txBody>
          <a:bodyPr>
            <a:normAutofit/>
          </a:bodyPr>
          <a:lstStyle/>
          <a:p>
            <a:r>
              <a:rPr lang="en-AU" sz="3500" dirty="0" smtClean="0"/>
              <a:t>The main purpose of the courts is to settle disputes and apply existing laws to case that comes before them.</a:t>
            </a:r>
          </a:p>
          <a:p>
            <a:pPr>
              <a:buNone/>
            </a:pPr>
            <a:endParaRPr lang="en-AU" sz="3500" dirty="0" smtClean="0"/>
          </a:p>
          <a:p>
            <a:r>
              <a:rPr lang="en-AU" sz="3500" dirty="0" smtClean="0"/>
              <a:t>Sometimes they make law in the process of resolving a dispute because:</a:t>
            </a:r>
          </a:p>
          <a:p>
            <a:pPr lvl="3">
              <a:buFont typeface="Wingdings" pitchFamily="2" charset="2"/>
              <a:buChar char="§"/>
            </a:pPr>
            <a:r>
              <a:rPr lang="en-AU" sz="3200" dirty="0" smtClean="0"/>
              <a:t>there was no relevant law</a:t>
            </a:r>
          </a:p>
          <a:p>
            <a:pPr lvl="3">
              <a:buFont typeface="Wingdings" pitchFamily="2" charset="2"/>
              <a:buChar char="§"/>
            </a:pPr>
            <a:r>
              <a:rPr lang="en-AU" sz="3200" dirty="0" smtClean="0"/>
              <a:t>the meaning of the law was unclear</a:t>
            </a:r>
            <a:endParaRPr lang="en-AU" sz="32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z="4400" b="1" dirty="0" smtClean="0">
                <a:solidFill>
                  <a:schemeClr val="tx1"/>
                </a:solidFill>
              </a:rPr>
              <a:t>Law making through the courts</a:t>
            </a:r>
            <a:endParaRPr lang="en-AU" sz="4400" b="1" dirty="0">
              <a:solidFill>
                <a:schemeClr val="tx1"/>
              </a:solidFill>
            </a:endParaRPr>
          </a:p>
        </p:txBody>
      </p:sp>
      <p:sp>
        <p:nvSpPr>
          <p:cNvPr id="3" name="Content Placeholder 2"/>
          <p:cNvSpPr>
            <a:spLocks noGrp="1"/>
          </p:cNvSpPr>
          <p:nvPr>
            <p:ph sz="quarter" idx="1"/>
          </p:nvPr>
        </p:nvSpPr>
        <p:spPr/>
        <p:txBody>
          <a:bodyPr>
            <a:normAutofit/>
          </a:bodyPr>
          <a:lstStyle/>
          <a:p>
            <a:r>
              <a:rPr lang="en-AU" sz="3500" dirty="0" smtClean="0"/>
              <a:t>When a court makes a decision in a case that is the first of its kind, the court is said to be ‘setting a precedent.’</a:t>
            </a:r>
          </a:p>
          <a:p>
            <a:r>
              <a:rPr lang="en-AU" sz="3500" dirty="0" smtClean="0"/>
              <a:t>The </a:t>
            </a:r>
            <a:r>
              <a:rPr lang="en-AU" sz="3500" b="1" dirty="0" smtClean="0"/>
              <a:t>precedent</a:t>
            </a:r>
            <a:r>
              <a:rPr lang="en-AU" sz="3500" dirty="0" smtClean="0"/>
              <a:t> is then followed in similar cases that come before the courts in future. </a:t>
            </a:r>
          </a:p>
          <a:p>
            <a:r>
              <a:rPr lang="en-AU" sz="3500" dirty="0" smtClean="0"/>
              <a:t>It also forms part of the law (called common law, judge-made law, precedent)</a:t>
            </a:r>
            <a:endParaRPr lang="en-AU" sz="35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z="4400" b="1" dirty="0" smtClean="0">
                <a:solidFill>
                  <a:schemeClr val="tx1"/>
                </a:solidFill>
              </a:rPr>
              <a:t>Precedent</a:t>
            </a:r>
            <a:endParaRPr lang="en-AU" sz="4400" b="1" dirty="0">
              <a:solidFill>
                <a:schemeClr val="tx1"/>
              </a:solidFill>
            </a:endParaRPr>
          </a:p>
        </p:txBody>
      </p:sp>
      <p:sp>
        <p:nvSpPr>
          <p:cNvPr id="3" name="Content Placeholder 2"/>
          <p:cNvSpPr>
            <a:spLocks noGrp="1"/>
          </p:cNvSpPr>
          <p:nvPr>
            <p:ph sz="quarter" idx="1"/>
          </p:nvPr>
        </p:nvSpPr>
        <p:spPr/>
        <p:txBody>
          <a:bodyPr>
            <a:normAutofit/>
          </a:bodyPr>
          <a:lstStyle/>
          <a:p>
            <a:r>
              <a:rPr lang="en-AU" sz="3500" dirty="0" smtClean="0"/>
              <a:t>A precedent is a statement of law made through the courts.</a:t>
            </a:r>
          </a:p>
          <a:p>
            <a:endParaRPr lang="en-AU" sz="3500" dirty="0" smtClean="0"/>
          </a:p>
          <a:p>
            <a:r>
              <a:rPr lang="en-AU" sz="3500" dirty="0" smtClean="0"/>
              <a:t>They are made in </a:t>
            </a:r>
            <a:r>
              <a:rPr lang="en-AU" sz="3500" b="1" dirty="0" smtClean="0"/>
              <a:t>superior</a:t>
            </a:r>
            <a:r>
              <a:rPr lang="en-AU" sz="3500" dirty="0" smtClean="0"/>
              <a:t> courts of record and are followed by all </a:t>
            </a:r>
            <a:r>
              <a:rPr lang="en-AU" sz="3500" u="sng" dirty="0" smtClean="0"/>
              <a:t>lower courts in the same hierarchy.</a:t>
            </a:r>
            <a:endParaRPr lang="en-AU" sz="35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z="4400" b="1" dirty="0" smtClean="0">
                <a:solidFill>
                  <a:schemeClr val="tx1"/>
                </a:solidFill>
              </a:rPr>
              <a:t>Precedent</a:t>
            </a:r>
            <a:endParaRPr lang="en-AU" sz="4400" b="1" dirty="0">
              <a:solidFill>
                <a:schemeClr val="tx1"/>
              </a:solidFill>
            </a:endParaRPr>
          </a:p>
        </p:txBody>
      </p:sp>
      <p:sp>
        <p:nvSpPr>
          <p:cNvPr id="3" name="Content Placeholder 2"/>
          <p:cNvSpPr>
            <a:spLocks noGrp="1"/>
          </p:cNvSpPr>
          <p:nvPr>
            <p:ph sz="quarter" idx="1"/>
          </p:nvPr>
        </p:nvSpPr>
        <p:spPr/>
        <p:txBody>
          <a:bodyPr>
            <a:normAutofit/>
          </a:bodyPr>
          <a:lstStyle/>
          <a:p>
            <a:r>
              <a:rPr lang="en-AU" sz="3500" b="1" dirty="0" smtClean="0"/>
              <a:t>Ratio </a:t>
            </a:r>
            <a:r>
              <a:rPr lang="en-AU" sz="3500" b="1" dirty="0" err="1" smtClean="0"/>
              <a:t>decidendi</a:t>
            </a:r>
            <a:r>
              <a:rPr lang="en-AU" sz="3500" b="1" dirty="0" smtClean="0"/>
              <a:t>- the reason for the decision.</a:t>
            </a:r>
          </a:p>
          <a:p>
            <a:endParaRPr lang="en-AU" sz="3500" b="1" dirty="0" smtClean="0"/>
          </a:p>
          <a:p>
            <a:r>
              <a:rPr lang="en-AU" sz="3500" dirty="0" smtClean="0"/>
              <a:t>The most important part of the judgement</a:t>
            </a:r>
          </a:p>
          <a:p>
            <a:endParaRPr lang="en-AU" sz="3500" dirty="0" smtClean="0"/>
          </a:p>
          <a:p>
            <a:r>
              <a:rPr lang="en-AU" sz="3500" dirty="0" smtClean="0"/>
              <a:t>This is the part of the judgement that forms precedent and must be followed in the future</a:t>
            </a:r>
            <a:endParaRPr lang="en-AU" sz="35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z="4400" b="1" dirty="0" smtClean="0">
                <a:solidFill>
                  <a:schemeClr val="tx1"/>
                </a:solidFill>
              </a:rPr>
              <a:t>Snail in the bottle case</a:t>
            </a:r>
            <a:endParaRPr lang="en-AU" sz="4400" b="1" dirty="0">
              <a:solidFill>
                <a:schemeClr val="tx1"/>
              </a:solidFill>
            </a:endParaRPr>
          </a:p>
        </p:txBody>
      </p:sp>
      <p:sp>
        <p:nvSpPr>
          <p:cNvPr id="3" name="Content Placeholder 2"/>
          <p:cNvSpPr>
            <a:spLocks noGrp="1"/>
          </p:cNvSpPr>
          <p:nvPr>
            <p:ph sz="quarter" idx="1"/>
          </p:nvPr>
        </p:nvSpPr>
        <p:spPr/>
        <p:txBody>
          <a:bodyPr>
            <a:normAutofit/>
          </a:bodyPr>
          <a:lstStyle/>
          <a:p>
            <a:r>
              <a:rPr lang="en-AU" sz="3500" dirty="0" smtClean="0"/>
              <a:t>Before this case there was no law about negligence.</a:t>
            </a:r>
          </a:p>
          <a:p>
            <a:endParaRPr lang="en-AU" sz="3500" dirty="0" smtClean="0"/>
          </a:p>
          <a:p>
            <a:r>
              <a:rPr lang="en-AU" sz="3500" dirty="0" smtClean="0"/>
              <a:t>The ratio </a:t>
            </a:r>
            <a:r>
              <a:rPr lang="en-AU" sz="3500" dirty="0" err="1" smtClean="0"/>
              <a:t>decidendi</a:t>
            </a:r>
            <a:r>
              <a:rPr lang="en-AU" sz="3500" dirty="0" smtClean="0"/>
              <a:t> of this case provided the law that we still follow today</a:t>
            </a:r>
            <a:endParaRPr lang="en-AU" sz="35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sz="4400" b="1" dirty="0" smtClean="0">
                <a:solidFill>
                  <a:schemeClr val="tx1"/>
                </a:solidFill>
              </a:rPr>
              <a:t>Snail in the bottle</a:t>
            </a:r>
            <a:endParaRPr lang="en-AU" sz="4400" b="1" dirty="0">
              <a:solidFill>
                <a:schemeClr val="tx1"/>
              </a:solidFill>
            </a:endParaRPr>
          </a:p>
        </p:txBody>
      </p:sp>
      <p:sp>
        <p:nvSpPr>
          <p:cNvPr id="3" name="Content Placeholder 2"/>
          <p:cNvSpPr>
            <a:spLocks noGrp="1"/>
          </p:cNvSpPr>
          <p:nvPr>
            <p:ph sz="quarter" idx="1"/>
          </p:nvPr>
        </p:nvSpPr>
        <p:spPr/>
        <p:txBody>
          <a:bodyPr>
            <a:normAutofit fontScale="92500" lnSpcReduction="20000"/>
          </a:bodyPr>
          <a:lstStyle/>
          <a:p>
            <a:r>
              <a:rPr lang="en-AU" sz="3500" dirty="0" smtClean="0"/>
              <a:t>In 1932 </a:t>
            </a:r>
            <a:r>
              <a:rPr lang="en-AU" sz="3500" dirty="0" err="1" smtClean="0"/>
              <a:t>Donoghue</a:t>
            </a:r>
            <a:r>
              <a:rPr lang="en-AU" sz="3500" dirty="0" smtClean="0"/>
              <a:t> and a friend went to a cafe where her friend bought her a ginger beer which came in an opaque bottle. </a:t>
            </a:r>
          </a:p>
          <a:p>
            <a:endParaRPr lang="en-AU" sz="3500" dirty="0" smtClean="0"/>
          </a:p>
          <a:p>
            <a:r>
              <a:rPr lang="en-AU" sz="3500" dirty="0" err="1" smtClean="0"/>
              <a:t>Donghue</a:t>
            </a:r>
            <a:r>
              <a:rPr lang="en-AU" sz="3500" dirty="0" smtClean="0"/>
              <a:t> drank half the ginger beer directly from the bottle before the rest into a glass.</a:t>
            </a:r>
          </a:p>
          <a:p>
            <a:endParaRPr lang="en-AU" sz="3500" dirty="0" smtClean="0"/>
          </a:p>
          <a:p>
            <a:r>
              <a:rPr lang="en-AU" sz="3500" dirty="0" smtClean="0"/>
              <a:t>When she poured the rest of the ginger beer into the glass she discovered the remains of a decomposed snail.</a:t>
            </a:r>
            <a:endParaRPr lang="en-AU" sz="3500" dirty="0"/>
          </a:p>
        </p:txBody>
      </p:sp>
      <p:pic>
        <p:nvPicPr>
          <p:cNvPr id="4" name="Picture 3" descr="images.jpg"/>
          <p:cNvPicPr>
            <a:picLocks noChangeAspect="1"/>
          </p:cNvPicPr>
          <p:nvPr/>
        </p:nvPicPr>
        <p:blipFill>
          <a:blip r:embed="rId2" cstate="print"/>
          <a:stretch>
            <a:fillRect/>
          </a:stretch>
        </p:blipFill>
        <p:spPr>
          <a:xfrm>
            <a:off x="7236296" y="4950296"/>
            <a:ext cx="1907704" cy="1907704"/>
          </a:xfrm>
          <a:prstGeom prst="rect">
            <a:avLst/>
          </a:prstGeo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sz="4400" b="1" dirty="0" smtClean="0">
                <a:solidFill>
                  <a:schemeClr val="tx1"/>
                </a:solidFill>
              </a:rPr>
              <a:t>Snail in the bottle</a:t>
            </a:r>
            <a:endParaRPr lang="en-AU" sz="4400" b="1" dirty="0">
              <a:solidFill>
                <a:schemeClr val="tx1"/>
              </a:solidFill>
            </a:endParaRPr>
          </a:p>
        </p:txBody>
      </p:sp>
      <p:sp>
        <p:nvSpPr>
          <p:cNvPr id="3" name="Content Placeholder 2"/>
          <p:cNvSpPr>
            <a:spLocks noGrp="1"/>
          </p:cNvSpPr>
          <p:nvPr>
            <p:ph sz="quarter" idx="1"/>
          </p:nvPr>
        </p:nvSpPr>
        <p:spPr/>
        <p:txBody>
          <a:bodyPr>
            <a:normAutofit fontScale="92500" lnSpcReduction="10000"/>
          </a:bodyPr>
          <a:lstStyle/>
          <a:p>
            <a:r>
              <a:rPr lang="en-AU" sz="3500" dirty="0" smtClean="0"/>
              <a:t>She developed a long-term illness</a:t>
            </a:r>
          </a:p>
          <a:p>
            <a:r>
              <a:rPr lang="en-AU" sz="3500" dirty="0" smtClean="0"/>
              <a:t>She had no contract with the store, so could not sue the store under contract law</a:t>
            </a:r>
          </a:p>
          <a:p>
            <a:pPr lvl="2">
              <a:buFont typeface="Arial" pitchFamily="34" charset="0"/>
              <a:buChar char="•"/>
            </a:pPr>
            <a:r>
              <a:rPr lang="en-AU" sz="2900" dirty="0" smtClean="0"/>
              <a:t>And this would have been unsuccessful anyway, as they had no way of knowing about the snail.</a:t>
            </a:r>
          </a:p>
          <a:p>
            <a:pPr lvl="2">
              <a:buFont typeface="Arial" pitchFamily="34" charset="0"/>
              <a:buChar char="•"/>
            </a:pPr>
            <a:r>
              <a:rPr lang="en-AU" sz="2900" dirty="0" smtClean="0"/>
              <a:t>It was not the fault of the store keeper as the bottle was sealed and opaque.</a:t>
            </a:r>
          </a:p>
          <a:p>
            <a:pPr lvl="2">
              <a:buFont typeface="Arial" pitchFamily="34" charset="0"/>
              <a:buChar char="•"/>
            </a:pPr>
            <a:endParaRPr lang="en-AU" sz="2900" dirty="0" smtClean="0"/>
          </a:p>
          <a:p>
            <a:pPr marL="90488" lvl="2" indent="0">
              <a:buNone/>
            </a:pPr>
            <a:r>
              <a:rPr lang="en-AU" sz="3500" dirty="0" smtClean="0"/>
              <a:t>It was the fault of the manufacturer who had not cleaned the bottle correctly.</a:t>
            </a:r>
          </a:p>
        </p:txBody>
      </p:sp>
      <p:pic>
        <p:nvPicPr>
          <p:cNvPr id="4" name="Picture 3" descr="images.jpg"/>
          <p:cNvPicPr>
            <a:picLocks noChangeAspect="1"/>
          </p:cNvPicPr>
          <p:nvPr/>
        </p:nvPicPr>
        <p:blipFill>
          <a:blip r:embed="rId2" cstate="print"/>
          <a:stretch>
            <a:fillRect/>
          </a:stretch>
        </p:blipFill>
        <p:spPr>
          <a:xfrm>
            <a:off x="7092280" y="188640"/>
            <a:ext cx="1503610" cy="1503610"/>
          </a:xfrm>
          <a:prstGeom prst="rect">
            <a:avLst/>
          </a:prstGeo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sz="4400" b="1" dirty="0" smtClean="0">
                <a:solidFill>
                  <a:schemeClr val="tx1"/>
                </a:solidFill>
              </a:rPr>
              <a:t>Snail in the bottle</a:t>
            </a:r>
            <a:endParaRPr lang="en-AU" sz="4400" b="1" dirty="0">
              <a:solidFill>
                <a:schemeClr val="tx1"/>
              </a:solidFill>
            </a:endParaRPr>
          </a:p>
        </p:txBody>
      </p:sp>
      <p:pic>
        <p:nvPicPr>
          <p:cNvPr id="4" name="Content Placeholder 3" descr="images.jpg"/>
          <p:cNvPicPr>
            <a:picLocks noGrp="1" noChangeAspect="1"/>
          </p:cNvPicPr>
          <p:nvPr>
            <p:ph sz="quarter" idx="1"/>
          </p:nvPr>
        </p:nvPicPr>
        <p:blipFill>
          <a:blip r:embed="rId2" cstate="print"/>
          <a:stretch>
            <a:fillRect/>
          </a:stretch>
        </p:blipFill>
        <p:spPr>
          <a:xfrm>
            <a:off x="7164288" y="188640"/>
            <a:ext cx="1516186" cy="1516186"/>
          </a:xfrm>
        </p:spPr>
      </p:pic>
      <p:sp>
        <p:nvSpPr>
          <p:cNvPr id="6" name="TextBox 5"/>
          <p:cNvSpPr txBox="1"/>
          <p:nvPr/>
        </p:nvSpPr>
        <p:spPr>
          <a:xfrm>
            <a:off x="323528" y="1628800"/>
            <a:ext cx="8568952" cy="5309146"/>
          </a:xfrm>
          <a:prstGeom prst="rect">
            <a:avLst/>
          </a:prstGeom>
          <a:noFill/>
        </p:spPr>
        <p:txBody>
          <a:bodyPr wrap="square" rtlCol="0">
            <a:spAutoFit/>
          </a:bodyPr>
          <a:lstStyle/>
          <a:p>
            <a:pPr>
              <a:buClr>
                <a:schemeClr val="accent1"/>
              </a:buClr>
              <a:buSzPct val="163000"/>
              <a:buFont typeface="Arial" pitchFamily="34" charset="0"/>
              <a:buChar char="•"/>
            </a:pPr>
            <a:r>
              <a:rPr lang="en-AU" sz="3500" dirty="0"/>
              <a:t> </a:t>
            </a:r>
            <a:r>
              <a:rPr lang="en-AU" sz="4400" dirty="0" smtClean="0"/>
              <a:t>so</a:t>
            </a:r>
            <a:r>
              <a:rPr lang="en-AU" sz="3500" dirty="0" smtClean="0"/>
              <a:t> she sued the manufacturer on the grounds that they had been careless in the production of the product.</a:t>
            </a:r>
          </a:p>
          <a:p>
            <a:pPr>
              <a:buClr>
                <a:schemeClr val="accent1"/>
              </a:buClr>
              <a:buSzPct val="163000"/>
            </a:pPr>
            <a:endParaRPr lang="en-AU" sz="3500" dirty="0" smtClean="0"/>
          </a:p>
          <a:p>
            <a:pPr>
              <a:buClr>
                <a:schemeClr val="accent1"/>
              </a:buClr>
              <a:buSzPct val="163000"/>
              <a:buFont typeface="Arial" pitchFamily="34" charset="0"/>
              <a:buChar char="•"/>
            </a:pPr>
            <a:r>
              <a:rPr lang="en-AU" sz="3500" dirty="0" smtClean="0"/>
              <a:t>The judge found in her favour.</a:t>
            </a:r>
          </a:p>
          <a:p>
            <a:pPr>
              <a:buClr>
                <a:schemeClr val="accent1"/>
              </a:buClr>
              <a:buSzPct val="163000"/>
              <a:buFont typeface="Arial" pitchFamily="34" charset="0"/>
              <a:buChar char="•"/>
            </a:pPr>
            <a:endParaRPr lang="en-AU" sz="3500" dirty="0" smtClean="0"/>
          </a:p>
          <a:p>
            <a:pPr lvl="1">
              <a:buClr>
                <a:schemeClr val="accent1"/>
              </a:buClr>
              <a:buSzPct val="163000"/>
            </a:pPr>
            <a:r>
              <a:rPr lang="en-AU" sz="3000" dirty="0" smtClean="0"/>
              <a:t>The court ruled that people (including manufacturers) must take care to avoid harming other people who they can reasonably foresee could be injured by their acts and omissions.</a:t>
            </a:r>
            <a:endParaRPr lang="en-AU" sz="3000"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238</TotalTime>
  <Words>864</Words>
  <Application>Microsoft Office PowerPoint</Application>
  <PresentationFormat>On-screen Show (4:3)</PresentationFormat>
  <Paragraphs>75</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Equity</vt:lpstr>
      <vt:lpstr>Law making through the courts: precedent</vt:lpstr>
      <vt:lpstr>The role of the courts</vt:lpstr>
      <vt:lpstr>Law making through the courts</vt:lpstr>
      <vt:lpstr>Precedent</vt:lpstr>
      <vt:lpstr>Precedent</vt:lpstr>
      <vt:lpstr>Snail in the bottle case</vt:lpstr>
      <vt:lpstr>Snail in the bottle</vt:lpstr>
      <vt:lpstr>Snail in the bottle</vt:lpstr>
      <vt:lpstr>Snail in the bottle</vt:lpstr>
      <vt:lpstr>Snail in the bottle</vt:lpstr>
      <vt:lpstr>Itchy underpants</vt:lpstr>
      <vt:lpstr>Itchy underpants</vt:lpstr>
      <vt:lpstr>Itchy underpants</vt:lpstr>
      <vt:lpstr>CASE STUDIES</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Law making through the courts: precedent</dc:title>
  <dc:creator>Sheena</dc:creator>
  <cp:lastModifiedBy>Tess Dibley</cp:lastModifiedBy>
  <cp:revision>14</cp:revision>
  <dcterms:created xsi:type="dcterms:W3CDTF">2012-07-17T10:15:46Z</dcterms:created>
  <dcterms:modified xsi:type="dcterms:W3CDTF">2013-06-17T05:17:43Z</dcterms:modified>
</cp:coreProperties>
</file>